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3"/>
  </p:notesMasterIdLst>
  <p:sldIdLst>
    <p:sldId id="256" r:id="rId2"/>
    <p:sldId id="258" r:id="rId3"/>
    <p:sldId id="310" r:id="rId4"/>
    <p:sldId id="321" r:id="rId5"/>
    <p:sldId id="259" r:id="rId6"/>
    <p:sldId id="260" r:id="rId7"/>
    <p:sldId id="261" r:id="rId8"/>
    <p:sldId id="262" r:id="rId9"/>
    <p:sldId id="303" r:id="rId10"/>
    <p:sldId id="323" r:id="rId11"/>
    <p:sldId id="324" r:id="rId12"/>
    <p:sldId id="295" r:id="rId13"/>
    <p:sldId id="297" r:id="rId14"/>
    <p:sldId id="322" r:id="rId15"/>
    <p:sldId id="296" r:id="rId16"/>
    <p:sldId id="311" r:id="rId17"/>
    <p:sldId id="299" r:id="rId18"/>
    <p:sldId id="298" r:id="rId19"/>
    <p:sldId id="300" r:id="rId20"/>
    <p:sldId id="314" r:id="rId21"/>
    <p:sldId id="313" r:id="rId22"/>
    <p:sldId id="315" r:id="rId23"/>
    <p:sldId id="316" r:id="rId24"/>
    <p:sldId id="312" r:id="rId25"/>
    <p:sldId id="317" r:id="rId26"/>
    <p:sldId id="318" r:id="rId27"/>
    <p:sldId id="319" r:id="rId28"/>
    <p:sldId id="306" r:id="rId29"/>
    <p:sldId id="309" r:id="rId30"/>
    <p:sldId id="320" r:id="rId31"/>
    <p:sldId id="325" r:id="rId32"/>
  </p:sldIdLst>
  <p:sldSz cx="9144000" cy="5143500" type="screen16x9"/>
  <p:notesSz cx="6858000" cy="9144000"/>
  <p:embeddedFontLst>
    <p:embeddedFont>
      <p:font typeface="Albert Sans" panose="020B0604020202020204" charset="0"/>
      <p:regular r:id="rId34"/>
      <p:bold r:id="rId35"/>
      <p:italic r:id="rId36"/>
      <p:boldItalic r:id="rId37"/>
    </p:embeddedFont>
    <p:embeddedFont>
      <p:font typeface="Anaheim" panose="020B0604020202020204" charset="0"/>
      <p:regular r:id="rId38"/>
      <p:bold r:id="rId39"/>
    </p:embeddedFont>
    <p:embeddedFont>
      <p:font typeface="DM Sans" pitchFamily="2" charset="0"/>
      <p:regular r:id="rId40"/>
      <p:bold r:id="rId41"/>
      <p:italic r:id="rId42"/>
      <p:boldItalic r:id="rId43"/>
    </p:embeddedFont>
    <p:embeddedFont>
      <p:font typeface="Elephant" panose="02020904090505020303" pitchFamily="18" charset="0"/>
      <p:regular r:id="rId44"/>
      <p:italic r:id="rId45"/>
    </p:embeddedFont>
    <p:embeddedFont>
      <p:font typeface="Epilogue" panose="020B0604020202020204" charset="0"/>
      <p:regular r:id="rId46"/>
      <p:bold r:id="rId47"/>
      <p:italic r:id="rId48"/>
      <p:boldItalic r:id="rId49"/>
    </p:embeddedFont>
    <p:embeddedFont>
      <p:font typeface="Lato" panose="020F0502020204030203" pitchFamily="34" charset="0"/>
      <p:regular r:id="rId50"/>
      <p:bold r:id="rId51"/>
      <p:italic r:id="rId52"/>
      <p:boldItalic r:id="rId53"/>
    </p:embeddedFont>
    <p:embeddedFont>
      <p:font typeface="Nunito Light" pitchFamily="2" charset="0"/>
      <p:regular r:id="rId54"/>
      <p: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29868-A79E-4C4F-A9D0-D4FA383D05A9}">
  <a:tblStyle styleId="{77329868-A79E-4C4F-A9D0-D4FA383D05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3C2A95-C10E-4CAA-BE26-0ECAA31872F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6E9AC2E9-0FF2-F0B9-2967-9D827ACB6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dda1946d_6_308:notes">
            <a:extLst>
              <a:ext uri="{FF2B5EF4-FFF2-40B4-BE49-F238E27FC236}">
                <a16:creationId xmlns:a16="http://schemas.microsoft.com/office/drawing/2014/main" id="{CFF603C7-6BCF-5C4E-2369-CBB59F239F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dda1946d_6_308:notes">
            <a:extLst>
              <a:ext uri="{FF2B5EF4-FFF2-40B4-BE49-F238E27FC236}">
                <a16:creationId xmlns:a16="http://schemas.microsoft.com/office/drawing/2014/main" id="{F6B07954-E78E-835C-C847-0C501C6AF6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501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>
          <a:extLst>
            <a:ext uri="{FF2B5EF4-FFF2-40B4-BE49-F238E27FC236}">
              <a16:creationId xmlns:a16="http://schemas.microsoft.com/office/drawing/2014/main" id="{EE1704CC-92E1-665C-FFA9-405278C7E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dda1946d_6_308:notes">
            <a:extLst>
              <a:ext uri="{FF2B5EF4-FFF2-40B4-BE49-F238E27FC236}">
                <a16:creationId xmlns:a16="http://schemas.microsoft.com/office/drawing/2014/main" id="{86D7728A-06B1-5C28-3605-EDB35DDA5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dda1946d_6_308:notes">
            <a:extLst>
              <a:ext uri="{FF2B5EF4-FFF2-40B4-BE49-F238E27FC236}">
                <a16:creationId xmlns:a16="http://schemas.microsoft.com/office/drawing/2014/main" id="{77298E9D-AE3F-2A48-05B7-C052B760D5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079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0" name="Google Shape;10;p2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225" y="714750"/>
            <a:ext cx="5087400" cy="26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25" y="3836275"/>
            <a:ext cx="27903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171" name="Google Shape;171;p2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2" name="Google Shape;172;p2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3" name="Google Shape;17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20474" y="2624450"/>
            <a:ext cx="5759427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4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76" name="Google Shape;176;p24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 flipH="1">
            <a:off x="-934850" y="29366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>
            <a:off x="-6475" y="3511225"/>
            <a:ext cx="9181200" cy="1632075"/>
            <a:chOff x="-6475" y="3511225"/>
            <a:chExt cx="9181200" cy="1632075"/>
          </a:xfrm>
        </p:grpSpPr>
        <p:sp>
          <p:nvSpPr>
            <p:cNvPr id="16" name="Google Shape;16;p3"/>
            <p:cNvSpPr/>
            <p:nvPr/>
          </p:nvSpPr>
          <p:spPr>
            <a:xfrm>
              <a:off x="-6475" y="3511225"/>
              <a:ext cx="9180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13225" y="1815925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13225" y="3859075"/>
            <a:ext cx="32805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5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30" name="Google Shape;30;p5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r="44772"/>
          <a:stretch/>
        </p:blipFill>
        <p:spPr>
          <a:xfrm>
            <a:off x="6852320" y="1976350"/>
            <a:ext cx="2358124" cy="403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95224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pilogue"/>
              <a:buNone/>
              <a:defRPr sz="2400" b="1"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918900" cy="10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402800" cy="29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>
            <a:spLocks noGrp="1"/>
          </p:cNvSpPr>
          <p:nvPr>
            <p:ph type="pic" idx="2"/>
          </p:nvPr>
        </p:nvSpPr>
        <p:spPr>
          <a:xfrm>
            <a:off x="5679200" y="-200"/>
            <a:ext cx="3464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8" name="Google Shape;48;p7"/>
          <p:cNvGrpSpPr/>
          <p:nvPr/>
        </p:nvGrpSpPr>
        <p:grpSpPr>
          <a:xfrm>
            <a:off x="5204900" y="-200"/>
            <a:ext cx="3939000" cy="5162400"/>
            <a:chOff x="5204900" y="-200"/>
            <a:chExt cx="3939000" cy="5162400"/>
          </a:xfrm>
        </p:grpSpPr>
        <p:sp>
          <p:nvSpPr>
            <p:cNvPr id="49" name="Google Shape;49;p7"/>
            <p:cNvSpPr/>
            <p:nvPr/>
          </p:nvSpPr>
          <p:spPr>
            <a:xfrm>
              <a:off x="5454500" y="-200"/>
              <a:ext cx="36894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50" name="Google Shape;50;p7"/>
            <p:cNvSpPr/>
            <p:nvPr/>
          </p:nvSpPr>
          <p:spPr>
            <a:xfrm rot="5400000">
              <a:off x="2748500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713225" y="1605563"/>
            <a:ext cx="48729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713225" y="2766988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" name="Google Shape;59;p9"/>
          <p:cNvGrpSpPr/>
          <p:nvPr/>
        </p:nvGrpSpPr>
        <p:grpSpPr>
          <a:xfrm>
            <a:off x="-6475" y="3511225"/>
            <a:ext cx="9195600" cy="1632075"/>
            <a:chOff x="-6475" y="3511225"/>
            <a:chExt cx="9195600" cy="1632075"/>
          </a:xfrm>
        </p:grpSpPr>
        <p:sp>
          <p:nvSpPr>
            <p:cNvPr id="60" name="Google Shape;60;p9"/>
            <p:cNvSpPr/>
            <p:nvPr/>
          </p:nvSpPr>
          <p:spPr>
            <a:xfrm>
              <a:off x="-6475" y="3511225"/>
              <a:ext cx="91956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-6475" y="3760900"/>
              <a:ext cx="9181200" cy="1382400"/>
            </a:xfrm>
            <a:prstGeom prst="rect">
              <a:avLst/>
            </a:prstGeom>
            <a:solidFill>
              <a:srgbClr val="C4D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2" name="Google Shape;62;p9"/>
          <p:cNvPicPr preferRelativeResize="0"/>
          <p:nvPr/>
        </p:nvPicPr>
        <p:blipFill rotWithShape="1">
          <a:blip r:embed="rId2">
            <a:alphaModFix/>
          </a:blip>
          <a:srcRect r="12480" b="21673"/>
          <a:stretch/>
        </p:blipFill>
        <p:spPr>
          <a:xfrm>
            <a:off x="4181050" y="1071600"/>
            <a:ext cx="6668227" cy="458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578150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450376" y="2285393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578150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5450376" y="4018575"/>
            <a:ext cx="2952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5" hasCustomPrompt="1"/>
          </p:nvPr>
        </p:nvSpPr>
        <p:spPr>
          <a:xfrm>
            <a:off x="713225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6" hasCustomPrompt="1"/>
          </p:nvPr>
        </p:nvSpPr>
        <p:spPr>
          <a:xfrm>
            <a:off x="713225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8" hasCustomPrompt="1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1578150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3"/>
          </p:nvPr>
        </p:nvSpPr>
        <p:spPr>
          <a:xfrm>
            <a:off x="5450376" y="1529000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1578150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5450376" y="326167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8433835" y="-200"/>
            <a:ext cx="991850" cy="5162400"/>
            <a:chOff x="8433835" y="-200"/>
            <a:chExt cx="991850" cy="5162400"/>
          </a:xfrm>
        </p:grpSpPr>
        <p:sp>
          <p:nvSpPr>
            <p:cNvPr id="88" name="Google Shape;88;p13"/>
            <p:cNvSpPr/>
            <p:nvPr/>
          </p:nvSpPr>
          <p:spPr>
            <a:xfrm>
              <a:off x="8675085" y="-200"/>
              <a:ext cx="7506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89" name="Google Shape;89;p13"/>
            <p:cNvSpPr/>
            <p:nvPr/>
          </p:nvSpPr>
          <p:spPr>
            <a:xfrm rot="5400000">
              <a:off x="5977435" y="2456200"/>
              <a:ext cx="51624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90" name="Google Shape;90;p13"/>
          <p:cNvPicPr preferRelativeResize="0"/>
          <p:nvPr/>
        </p:nvPicPr>
        <p:blipFill rotWithShape="1">
          <a:blip r:embed="rId2">
            <a:alphaModFix/>
          </a:blip>
          <a:srcRect l="36944"/>
          <a:stretch/>
        </p:blipFill>
        <p:spPr>
          <a:xfrm flipH="1">
            <a:off x="5870750" y="-1147025"/>
            <a:ext cx="3631549" cy="290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6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05" name="Google Shape;105;p16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06" name="Google Shape;106;p16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subTitle" idx="1"/>
          </p:nvPr>
        </p:nvSpPr>
        <p:spPr>
          <a:xfrm>
            <a:off x="4309726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2"/>
          </p:nvPr>
        </p:nvSpPr>
        <p:spPr>
          <a:xfrm>
            <a:off x="713225" y="262327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ubTitle" idx="3"/>
          </p:nvPr>
        </p:nvSpPr>
        <p:spPr>
          <a:xfrm>
            <a:off x="713225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4"/>
          </p:nvPr>
        </p:nvSpPr>
        <p:spPr>
          <a:xfrm>
            <a:off x="4309732" y="1758225"/>
            <a:ext cx="3141900" cy="8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2">
            <a:alphaModFix/>
          </a:blip>
          <a:srcRect t="12365"/>
          <a:stretch/>
        </p:blipFill>
        <p:spPr>
          <a:xfrm>
            <a:off x="4213350" y="3247275"/>
            <a:ext cx="5759427" cy="25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17"/>
          <p:cNvGrpSpPr/>
          <p:nvPr/>
        </p:nvGrpSpPr>
        <p:grpSpPr>
          <a:xfrm>
            <a:off x="-9150" y="4604575"/>
            <a:ext cx="9162300" cy="795003"/>
            <a:chOff x="-13512" y="4604575"/>
            <a:chExt cx="9162300" cy="795003"/>
          </a:xfrm>
        </p:grpSpPr>
        <p:sp>
          <p:nvSpPr>
            <p:cNvPr id="115" name="Google Shape;115;p17"/>
            <p:cNvSpPr/>
            <p:nvPr/>
          </p:nvSpPr>
          <p:spPr>
            <a:xfrm rot="5400000">
              <a:off x="4287438" y="538228"/>
              <a:ext cx="560400" cy="9162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-13500" y="4604575"/>
              <a:ext cx="9157800" cy="249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7" name="Google Shape;117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848475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720000" y="1408725"/>
            <a:ext cx="3582300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2">
            <a:alphaModFix/>
          </a:blip>
          <a:srcRect t="36552" r="25931"/>
          <a:stretch/>
        </p:blipFill>
        <p:spPr>
          <a:xfrm flipH="1">
            <a:off x="-49293" y="3825100"/>
            <a:ext cx="4265974" cy="184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"/>
              <a:buNone/>
              <a:defRPr sz="28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●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○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Char char="■"/>
              <a:defRPr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3" r:id="rId9"/>
    <p:sldLayoutId id="2147483669" r:id="rId10"/>
    <p:sldLayoutId id="214748367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ctrTitle"/>
          </p:nvPr>
        </p:nvSpPr>
        <p:spPr>
          <a:xfrm>
            <a:off x="722862" y="693420"/>
            <a:ext cx="7412368" cy="11959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Salla Call Center Dataset</a:t>
            </a:r>
            <a:endParaRPr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0BE1B0B-856E-74CA-D26F-1B652BD8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22" y="3862934"/>
            <a:ext cx="4672098" cy="667800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  <a:latin typeface="+mj-lt"/>
              </a:rPr>
              <a:t>By </a:t>
            </a:r>
            <a:r>
              <a:rPr lang="en-US" sz="2800" dirty="0">
                <a:latin typeface="+mj-lt"/>
              </a:rPr>
              <a:t>/ 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Merna Ahmed</a:t>
            </a:r>
            <a:r>
              <a:rPr lang="ar-EG" sz="2800" dirty="0">
                <a:solidFill>
                  <a:srgbClr val="002060"/>
                </a:solidFill>
                <a:latin typeface="+mj-lt"/>
              </a:rPr>
              <a:t>  </a:t>
            </a:r>
            <a:r>
              <a:rPr lang="en-US" sz="2800" dirty="0">
                <a:solidFill>
                  <a:srgbClr val="002060"/>
                </a:solidFill>
                <a:latin typeface="+mj-lt"/>
              </a:rPr>
              <a:t>Rageb</a:t>
            </a:r>
          </a:p>
        </p:txBody>
      </p:sp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6223AFF3-D6B3-F9B7-4A4E-BC230543DE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21437277">
            <a:off x="4296558" y="589383"/>
            <a:ext cx="4869169" cy="4441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80C1A1-BD3C-50A4-D485-1307F7EE7D7A}"/>
              </a:ext>
            </a:extLst>
          </p:cNvPr>
          <p:cNvSpPr txBox="1"/>
          <p:nvPr/>
        </p:nvSpPr>
        <p:spPr>
          <a:xfrm>
            <a:off x="1859280" y="474762"/>
            <a:ext cx="57073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Essential Indicators for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2F0868-5C86-F5D6-28A2-2C806AB7FE44}"/>
              </a:ext>
            </a:extLst>
          </p:cNvPr>
          <p:cNvSpPr txBox="1"/>
          <p:nvPr/>
        </p:nvSpPr>
        <p:spPr>
          <a:xfrm>
            <a:off x="192404" y="800100"/>
            <a:ext cx="8021956" cy="3607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100" b="1" dirty="0"/>
          </a:p>
          <a:p>
            <a:pPr algn="just"/>
            <a:endParaRPr lang="en-US" sz="11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Forecast Error </a:t>
            </a:r>
            <a:r>
              <a:rPr lang="en-US" b="1" dirty="0">
                <a:solidFill>
                  <a:srgbClr val="002060"/>
                </a:solidFill>
              </a:rPr>
              <a:t>= </a:t>
            </a:r>
            <a:r>
              <a:rPr lang="en-US" dirty="0">
                <a:solidFill>
                  <a:srgbClr val="002060"/>
                </a:solidFill>
              </a:rPr>
              <a:t>Forecasted Calls - Calls Offered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+mj-lt"/>
              </a:rPr>
              <a:t>Mean Absolute Error (MAE)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= (1/n) * Σ | Calls</a:t>
            </a:r>
            <a:r>
              <a:rPr lang="ar-EG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Offered – Forecasted</a:t>
            </a:r>
            <a:r>
              <a:rPr lang="ar-EG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Call</a:t>
            </a:r>
            <a:r>
              <a:rPr lang="ar-EG" dirty="0">
                <a:solidFill>
                  <a:srgbClr val="002060"/>
                </a:solidFill>
                <a:latin typeface="+mj-lt"/>
              </a:rPr>
              <a:t> </a:t>
            </a:r>
            <a:r>
              <a:rPr lang="en-US" dirty="0"/>
              <a:t>|</a:t>
            </a:r>
            <a:endParaRPr lang="ar-EG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  <a:latin typeface="+mj-lt"/>
              </a:rPr>
              <a:t>Handling Efficiency </a:t>
            </a:r>
            <a:r>
              <a:rPr lang="en-US" b="1" dirty="0">
                <a:solidFill>
                  <a:srgbClr val="002060"/>
                </a:solidFill>
                <a:latin typeface="+mj-lt"/>
              </a:rPr>
              <a:t>=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Calls Handled / Calls Offered</a:t>
            </a:r>
            <a:endParaRPr lang="ar-EG" dirty="0">
              <a:solidFill>
                <a:srgbClr val="002060"/>
              </a:solidFill>
              <a:latin typeface="+mj-lt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Service Level (%) </a:t>
            </a:r>
            <a:r>
              <a:rPr lang="en-US" dirty="0">
                <a:solidFill>
                  <a:srgbClr val="002060"/>
                </a:solidFill>
              </a:rPr>
              <a:t>= </a:t>
            </a:r>
            <a:r>
              <a:rPr lang="ar-EG" dirty="0">
                <a:solidFill>
                  <a:srgbClr val="002060"/>
                </a:solidFill>
              </a:rPr>
              <a:t>)</a:t>
            </a:r>
            <a:r>
              <a:rPr lang="en-US" dirty="0">
                <a:solidFill>
                  <a:srgbClr val="002060"/>
                </a:solidFill>
              </a:rPr>
              <a:t>Calls Handled With in Threshold / Calls Handled) * 100</a:t>
            </a:r>
            <a:endParaRPr lang="ar-EG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2060"/>
                </a:solidFill>
              </a:rPr>
              <a:t>Abandonment Rate (%) </a:t>
            </a:r>
            <a:r>
              <a:rPr lang="en-US" dirty="0">
                <a:solidFill>
                  <a:srgbClr val="002060"/>
                </a:solidFill>
              </a:rPr>
              <a:t>= </a:t>
            </a:r>
            <a:r>
              <a:rPr lang="ar-EG" dirty="0">
                <a:solidFill>
                  <a:srgbClr val="002060"/>
                </a:solidFill>
              </a:rPr>
              <a:t>)</a:t>
            </a:r>
            <a:r>
              <a:rPr lang="en-US" dirty="0">
                <a:solidFill>
                  <a:srgbClr val="002060"/>
                </a:solidFill>
              </a:rPr>
              <a:t>Calls Abandon / Calls Offered) * 100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8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7C9F48-FAD7-CEFD-64B5-F3A59098A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02" t="55742" r="68309" b="25744"/>
          <a:stretch/>
        </p:blipFill>
        <p:spPr>
          <a:xfrm>
            <a:off x="386329" y="2918460"/>
            <a:ext cx="8371341" cy="17678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14A17-2392-4371-D527-73DBB43955A1}"/>
              </a:ext>
            </a:extLst>
          </p:cNvPr>
          <p:cNvSpPr txBox="1"/>
          <p:nvPr/>
        </p:nvSpPr>
        <p:spPr>
          <a:xfrm>
            <a:off x="662940" y="979289"/>
            <a:ext cx="75057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Best Overall</a:t>
            </a:r>
            <a:r>
              <a:rPr lang="en-US" dirty="0">
                <a:solidFill>
                  <a:srgbClr val="002060"/>
                </a:solidFill>
              </a:rPr>
              <a:t>:</a:t>
            </a:r>
            <a:r>
              <a:rPr lang="en-US" dirty="0"/>
              <a:t> Project C – It performs well in Forecast Error, ASA, and Service Level, but has weaknesses in Abandonment Rate and Handling Efficiency. </a:t>
            </a:r>
            <a:endParaRPr lang="ar-EG" dirty="0"/>
          </a:p>
          <a:p>
            <a:endParaRPr lang="ar-EG" dirty="0"/>
          </a:p>
          <a:p>
            <a:r>
              <a:rPr lang="en-US" b="1" dirty="0">
                <a:solidFill>
                  <a:srgbClr val="002060"/>
                </a:solidFill>
              </a:rPr>
              <a:t>Worst Overall</a:t>
            </a:r>
            <a:r>
              <a:rPr lang="en-US" dirty="0"/>
              <a:t>: Project B – It performs the worst in ASA and Service Level, and has a relatively high Forecast Error compared to Project C.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A6B59-7B49-EBEF-F597-93E5EFF41EF0}"/>
              </a:ext>
            </a:extLst>
          </p:cNvPr>
          <p:cNvSpPr txBox="1"/>
          <p:nvPr/>
        </p:nvSpPr>
        <p:spPr>
          <a:xfrm>
            <a:off x="1120140" y="249286"/>
            <a:ext cx="67284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Epilogue"/>
                <a:sym typeface="Epilogue"/>
              </a:rPr>
              <a:t>Performance Analysis: Best and Worst Projects Based on Key Indicators</a:t>
            </a:r>
            <a:endParaRPr 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B8EAC-B3E7-162A-457F-CA519D429F0D}"/>
              </a:ext>
            </a:extLst>
          </p:cNvPr>
          <p:cNvSpPr txBox="1"/>
          <p:nvPr/>
        </p:nvSpPr>
        <p:spPr>
          <a:xfrm>
            <a:off x="662940" y="2318206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Lower is Better</a:t>
            </a:r>
            <a:r>
              <a:rPr lang="ar-EG" sz="1100" b="1" dirty="0">
                <a:solidFill>
                  <a:schemeClr val="accent1">
                    <a:lumMod val="75000"/>
                  </a:schemeClr>
                </a:solidFill>
              </a:rPr>
              <a:t> 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Forecast Error, Abandonment Rate(%), ASA </a:t>
            </a:r>
          </a:p>
          <a:p>
            <a:r>
              <a:rPr lang="en-US" sz="1100" b="1" dirty="0">
                <a:solidFill>
                  <a:schemeClr val="accent1">
                    <a:lumMod val="75000"/>
                  </a:schemeClr>
                </a:solidFill>
              </a:rPr>
              <a:t>Higher is Better: </a:t>
            </a:r>
            <a:r>
              <a:rPr lang="en-US" sz="1100" dirty="0">
                <a:solidFill>
                  <a:schemeClr val="accent1">
                    <a:lumMod val="75000"/>
                  </a:schemeClr>
                </a:solidFill>
              </a:rPr>
              <a:t>Service Level(%) , Handling Efficiency</a:t>
            </a:r>
          </a:p>
        </p:txBody>
      </p:sp>
    </p:spTree>
    <p:extLst>
      <p:ext uri="{BB962C8B-B14F-4D97-AF65-F5344CB8AC3E}">
        <p14:creationId xmlns:p14="http://schemas.microsoft.com/office/powerpoint/2010/main" val="1805519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E037C-66DF-5AE7-03FC-07753BDE09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22275"/>
            <a:ext cx="7704138" cy="57308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Monthly Call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9E7E0-353C-F684-9900-FBB31E7F5167}"/>
              </a:ext>
            </a:extLst>
          </p:cNvPr>
          <p:cNvSpPr txBox="1"/>
          <p:nvPr/>
        </p:nvSpPr>
        <p:spPr>
          <a:xfrm>
            <a:off x="316230" y="1198781"/>
            <a:ext cx="246507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March:       93</a:t>
            </a:r>
          </a:p>
          <a:p>
            <a:r>
              <a:rPr lang="en-US" b="1" dirty="0"/>
              <a:t>April:          90</a:t>
            </a:r>
          </a:p>
          <a:p>
            <a:r>
              <a:rPr lang="en-US" b="1" dirty="0"/>
              <a:t>February:   84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75AAD-0FDC-F497-9D4B-EE62DEA7BB7B}"/>
              </a:ext>
            </a:extLst>
          </p:cNvPr>
          <p:cNvSpPr txBox="1"/>
          <p:nvPr/>
        </p:nvSpPr>
        <p:spPr>
          <a:xfrm>
            <a:off x="230504" y="2434590"/>
            <a:ext cx="47799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100" b="1" dirty="0"/>
          </a:p>
          <a:p>
            <a:pPr algn="just"/>
            <a:endParaRPr lang="en-US" sz="1100" dirty="0"/>
          </a:p>
          <a:p>
            <a:pPr algn="just"/>
            <a:r>
              <a:rPr lang="en-US" sz="1600" b="1" dirty="0"/>
              <a:t>March</a:t>
            </a:r>
            <a:r>
              <a:rPr lang="en-US" sz="1600" dirty="0"/>
              <a:t> had the highest percentage of calls at 34.83%, followed by </a:t>
            </a:r>
            <a:r>
              <a:rPr lang="en-US" sz="1600" b="1" dirty="0"/>
              <a:t>April</a:t>
            </a:r>
            <a:r>
              <a:rPr lang="en-US" sz="1600" dirty="0"/>
              <a:t> at 33.71%, and finally </a:t>
            </a:r>
            <a:r>
              <a:rPr lang="en-US" sz="1600" b="1" dirty="0"/>
              <a:t>February</a:t>
            </a:r>
            <a:r>
              <a:rPr lang="en-US" sz="1600" dirty="0"/>
              <a:t> at 31.46%.</a:t>
            </a:r>
            <a:endParaRPr lang="en-US" sz="1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23BA7-7838-AF40-CC26-BAB4B4B5A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75" y="964370"/>
            <a:ext cx="3781106" cy="393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69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DA90-25C0-9498-A15B-2A86F76DFB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2440" y="380187"/>
            <a:ext cx="7704138" cy="573087"/>
          </a:xfrm>
        </p:spPr>
        <p:txBody>
          <a:bodyPr/>
          <a:lstStyle/>
          <a:p>
            <a:pPr algn="ctr"/>
            <a:r>
              <a:rPr lang="en-US" sz="2400" b="1" dirty="0"/>
              <a:t>Projects has the highest number of abandoned Calls and ASA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2DC3C-94E3-680F-58D7-FC2E8A5F14B2}"/>
              </a:ext>
            </a:extLst>
          </p:cNvPr>
          <p:cNvSpPr txBox="1"/>
          <p:nvPr/>
        </p:nvSpPr>
        <p:spPr>
          <a:xfrm>
            <a:off x="87630" y="1476494"/>
            <a:ext cx="6139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Project B has the highest number of abandoned calls (3101)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25AAB1-AF31-4C4D-F58F-A42D9DCA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" t="66135" r="87917" b="15027"/>
          <a:stretch/>
        </p:blipFill>
        <p:spPr>
          <a:xfrm>
            <a:off x="6827520" y="1216036"/>
            <a:ext cx="2072640" cy="1432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D44BA0-75EB-A811-A986-616B69EB4C47}"/>
              </a:ext>
            </a:extLst>
          </p:cNvPr>
          <p:cNvSpPr txBox="1"/>
          <p:nvPr/>
        </p:nvSpPr>
        <p:spPr>
          <a:xfrm>
            <a:off x="87630" y="3328452"/>
            <a:ext cx="6854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Project B has the highest average speed of answer “ASA” (180.90) 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1FBFC7-221C-2B06-F440-72366F20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8" t="24821" r="89000" b="55959"/>
          <a:stretch/>
        </p:blipFill>
        <p:spPr>
          <a:xfrm>
            <a:off x="6827520" y="2998676"/>
            <a:ext cx="2072640" cy="160380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E1B3CA-6EBF-64AC-AE72-820CC42A2D0C}"/>
              </a:ext>
            </a:extLst>
          </p:cNvPr>
          <p:cNvSpPr txBox="1"/>
          <p:nvPr/>
        </p:nvSpPr>
        <p:spPr>
          <a:xfrm>
            <a:off x="87630" y="1815048"/>
            <a:ext cx="4991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could imply potential issues like inefficiencies, high call volume, or lack of sufficient resources during that period.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CA95C6-C8CC-3283-7A80-9C6F7866E6C2}"/>
              </a:ext>
            </a:extLst>
          </p:cNvPr>
          <p:cNvSpPr txBox="1"/>
          <p:nvPr/>
        </p:nvSpPr>
        <p:spPr>
          <a:xfrm>
            <a:off x="87630" y="3636229"/>
            <a:ext cx="59931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This suggests that calls in Project B are being answered more slowly compared to other projects.</a:t>
            </a:r>
          </a:p>
        </p:txBody>
      </p:sp>
    </p:spTree>
    <p:extLst>
      <p:ext uri="{BB962C8B-B14F-4D97-AF65-F5344CB8AC3E}">
        <p14:creationId xmlns:p14="http://schemas.microsoft.com/office/powerpoint/2010/main" val="319166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F10A20-2D6F-CBEF-0335-C47C3661F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97" y="853440"/>
            <a:ext cx="4238637" cy="4290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E1473-66A4-7FA2-AE28-19E7B7F51FF4}"/>
              </a:ext>
            </a:extLst>
          </p:cNvPr>
          <p:cNvSpPr txBox="1"/>
          <p:nvPr/>
        </p:nvSpPr>
        <p:spPr>
          <a:xfrm>
            <a:off x="274141" y="2781419"/>
            <a:ext cx="41182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0070C0"/>
                </a:solidFill>
              </a:rPr>
              <a:t>The Most Calls</a:t>
            </a:r>
            <a:r>
              <a:rPr lang="en-US" b="1" dirty="0"/>
              <a:t> </a:t>
            </a:r>
            <a:r>
              <a:rPr lang="en-US" dirty="0"/>
              <a:t>were answered promptly, as indicated by the </a:t>
            </a:r>
            <a:r>
              <a:rPr lang="en-US" b="1" dirty="0">
                <a:solidFill>
                  <a:srgbClr val="0070C0"/>
                </a:solidFill>
              </a:rPr>
              <a:t>high number of "Low" answer times</a:t>
            </a:r>
            <a:r>
              <a:rPr lang="en-US" dirty="0"/>
              <a:t>, with only a few cases falling into the "Medium" and "High" categories, highlighting efficient response times overall.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57EC1C9-49D9-B1F9-6395-1089B7352B59}"/>
              </a:ext>
            </a:extLst>
          </p:cNvPr>
          <p:cNvSpPr txBox="1">
            <a:spLocks/>
          </p:cNvSpPr>
          <p:nvPr/>
        </p:nvSpPr>
        <p:spPr>
          <a:xfrm>
            <a:off x="441780" y="137850"/>
            <a:ext cx="7704000" cy="572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/>
              <a:t>Answer Time Category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AD501-0800-071D-967D-42A3BE15C834}"/>
              </a:ext>
            </a:extLst>
          </p:cNvPr>
          <p:cNvSpPr txBox="1"/>
          <p:nvPr/>
        </p:nvSpPr>
        <p:spPr>
          <a:xfrm>
            <a:off x="365580" y="1407974"/>
            <a:ext cx="24917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Categorized Answer Time </a:t>
            </a:r>
            <a:r>
              <a:rPr lang="en-US" b="1" dirty="0"/>
              <a:t>Low       </a:t>
            </a:r>
            <a:r>
              <a:rPr lang="ar-EG" b="1" dirty="0"/>
              <a:t>   </a:t>
            </a:r>
            <a:r>
              <a:rPr lang="en-US" dirty="0"/>
              <a:t>257</a:t>
            </a:r>
          </a:p>
          <a:p>
            <a:r>
              <a:rPr lang="en-US" b="1" dirty="0"/>
              <a:t>Medium      </a:t>
            </a:r>
            <a:r>
              <a:rPr lang="en-US" dirty="0"/>
              <a:t>9</a:t>
            </a:r>
          </a:p>
          <a:p>
            <a:r>
              <a:rPr lang="en-US" b="1" dirty="0"/>
              <a:t>High     </a:t>
            </a:r>
            <a:r>
              <a:rPr lang="ar-EG" b="1" dirty="0"/>
              <a:t>    </a:t>
            </a:r>
            <a:r>
              <a:rPr lang="en-US" b="1" dirty="0"/>
              <a:t>   </a:t>
            </a:r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033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6EC7B-3D15-F9B9-B3AA-F0E486D37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583" y="346936"/>
            <a:ext cx="7778045" cy="572700"/>
          </a:xfrm>
        </p:spPr>
        <p:txBody>
          <a:bodyPr/>
          <a:lstStyle/>
          <a:p>
            <a:r>
              <a:rPr lang="en-US" sz="1600" dirty="0">
                <a:solidFill>
                  <a:srgbClr val="002060"/>
                </a:solidFill>
              </a:rPr>
              <a:t>Forecasted vs. Actual Calls: Impact on Forecast Error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FDD902-B888-5B31-514D-242B98CA5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1128" y="782476"/>
            <a:ext cx="4693128" cy="299266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Forecast error Max is  </a:t>
            </a:r>
            <a:r>
              <a:rPr lang="en-US" sz="1600" dirty="0">
                <a:solidFill>
                  <a:srgbClr val="00B050"/>
                </a:solidFill>
                <a:latin typeface="+mj-lt"/>
              </a:rPr>
              <a:t>8708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Forecast Error Min is </a:t>
            </a:r>
            <a:r>
              <a:rPr lang="en-US" sz="1600" dirty="0">
                <a:solidFill>
                  <a:srgbClr val="FF0000"/>
                </a:solidFill>
                <a:latin typeface="+mj-lt"/>
              </a:rPr>
              <a:t>-14317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If </a:t>
            </a:r>
            <a:r>
              <a:rPr lang="en-US" sz="1600" b="1" dirty="0">
                <a:latin typeface="+mj-lt"/>
              </a:rPr>
              <a:t>Forecast Error </a:t>
            </a:r>
            <a:r>
              <a:rPr lang="en-US" sz="1600" dirty="0">
                <a:latin typeface="+mj-lt"/>
              </a:rPr>
              <a:t>is positive, it means the forecasted calls were higher than the actual calls.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If </a:t>
            </a:r>
            <a:r>
              <a:rPr lang="en-US" sz="1600" b="1" dirty="0">
                <a:latin typeface="+mj-lt"/>
              </a:rPr>
              <a:t>Forecast Error </a:t>
            </a:r>
            <a:r>
              <a:rPr lang="en-US" sz="1600" dirty="0">
                <a:latin typeface="+mj-lt"/>
              </a:rPr>
              <a:t>is negative, it means the forecasted calls were lower than the actual calls.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15F9D9-0B62-530C-4CCF-30C70F8DC6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26" t="51182" r="79115" b="27054"/>
          <a:stretch/>
        </p:blipFill>
        <p:spPr>
          <a:xfrm>
            <a:off x="4693128" y="1447437"/>
            <a:ext cx="4381500" cy="188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66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9A245-6001-76DD-34E5-7E1B01B34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6340" y="338345"/>
            <a:ext cx="7704000" cy="572700"/>
          </a:xfrm>
        </p:spPr>
        <p:txBody>
          <a:bodyPr/>
          <a:lstStyle/>
          <a:p>
            <a:r>
              <a:rPr lang="en-US" sz="2800" b="1" dirty="0">
                <a:solidFill>
                  <a:srgbClr val="002060"/>
                </a:solidFill>
                <a:latin typeface="+mj-lt"/>
              </a:rPr>
              <a:t>Mean Absolute Error (MAE)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6CA7E0-B9B4-C74D-7F01-25DA90184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370" y="1249680"/>
            <a:ext cx="8557260" cy="32385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  <a:latin typeface="+mj-lt"/>
              </a:rPr>
              <a:t>Mean Absolute Error (MAE) </a:t>
            </a:r>
            <a:r>
              <a:rPr lang="en-US" sz="1400" dirty="0">
                <a:latin typeface="+mj-lt"/>
              </a:rPr>
              <a:t>between Calls Offered and Forecasted Calls is 2991.0936329588017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On Average</a:t>
            </a:r>
            <a:r>
              <a:rPr lang="en-US" dirty="0">
                <a:latin typeface="+mj-lt"/>
              </a:rPr>
              <a:t>, the call volume predictions were off by around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2991</a:t>
            </a:r>
            <a:r>
              <a:rPr lang="en-US" dirty="0">
                <a:latin typeface="+mj-lt"/>
              </a:rPr>
              <a:t> calls daily.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Smaller</a:t>
            </a:r>
            <a:r>
              <a:rPr lang="en-US" dirty="0">
                <a:latin typeface="+mj-lt"/>
              </a:rPr>
              <a:t> the MAE, the more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Accurate The Forecast.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70C0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High MAE Value </a:t>
            </a:r>
            <a:r>
              <a:rPr lang="en-US" dirty="0">
                <a:latin typeface="+mj-lt"/>
              </a:rPr>
              <a:t>like 2991 calls indicates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significant forecasting errors</a:t>
            </a:r>
            <a:r>
              <a:rPr lang="en-US" dirty="0">
                <a:latin typeface="+mj-lt"/>
              </a:rPr>
              <a:t>, which could lead to:</a:t>
            </a:r>
          </a:p>
          <a:p>
            <a:pPr marL="139700" indent="0"/>
            <a:r>
              <a:rPr lang="en-US" dirty="0">
                <a:latin typeface="+mj-lt"/>
              </a:rPr>
              <a:t>                  - </a:t>
            </a:r>
            <a:r>
              <a:rPr lang="en-US" dirty="0">
                <a:solidFill>
                  <a:srgbClr val="002060"/>
                </a:solidFill>
                <a:latin typeface="+mj-lt"/>
              </a:rPr>
              <a:t>Over- or under-staffing, affecting resource allocation.</a:t>
            </a:r>
          </a:p>
          <a:p>
            <a:pPr marL="139700" indent="0"/>
            <a:r>
              <a:rPr lang="en-US" dirty="0">
                <a:solidFill>
                  <a:srgbClr val="002060"/>
                </a:solidFill>
                <a:latin typeface="+mj-lt"/>
              </a:rPr>
              <a:t>                  - Longer wait times and potential service quality issues.</a:t>
            </a:r>
          </a:p>
        </p:txBody>
      </p:sp>
    </p:spTree>
    <p:extLst>
      <p:ext uri="{BB962C8B-B14F-4D97-AF65-F5344CB8AC3E}">
        <p14:creationId xmlns:p14="http://schemas.microsoft.com/office/powerpoint/2010/main" val="3191502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BE30-B6CD-8F23-8E2C-41BDBB0207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0400" y="228599"/>
            <a:ext cx="8255000" cy="598487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Visualization for comparison between expectations and reality Calls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E7DBEAE-55A4-F0E4-E0FD-5BDDDD51E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9715"/>
            <a:ext cx="65" cy="25776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5CE495-46F1-D5A2-321F-794CAFFEA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451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08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991A5EF-4052-1100-D54E-43609A12C90B}"/>
              </a:ext>
            </a:extLst>
          </p:cNvPr>
          <p:cNvSpPr txBox="1"/>
          <p:nvPr/>
        </p:nvSpPr>
        <p:spPr>
          <a:xfrm>
            <a:off x="137160" y="531953"/>
            <a:ext cx="83667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Fluctuations in Actual Calls:</a:t>
            </a:r>
          </a:p>
          <a:p>
            <a:r>
              <a:rPr lang="en-US" dirty="0"/>
              <a:t>The red lines show high variability in actual call volumes.</a:t>
            </a:r>
          </a:p>
          <a:p>
            <a:r>
              <a:rPr lang="en-US" dirty="0"/>
              <a:t>Some days have sharp spikes, particularly around mid-March, indicating unexpected surges in calls.</a:t>
            </a:r>
          </a:p>
          <a:p>
            <a:r>
              <a:rPr lang="en-US" sz="1600" b="1" dirty="0">
                <a:solidFill>
                  <a:srgbClr val="0070C0"/>
                </a:solidFill>
              </a:rPr>
              <a:t>Forecasting Errors:</a:t>
            </a:r>
          </a:p>
          <a:p>
            <a:r>
              <a:rPr lang="en-US" dirty="0"/>
              <a:t>The blue dashed lines (forecasted calls) generally follow a pattern but are often higher than actual calls.</a:t>
            </a:r>
          </a:p>
          <a:p>
            <a:r>
              <a:rPr lang="en-US" dirty="0"/>
              <a:t>Large gaps between the red and blue lines indicate </a:t>
            </a:r>
            <a:r>
              <a:rPr lang="en-US" b="1" dirty="0">
                <a:solidFill>
                  <a:srgbClr val="00B0F0"/>
                </a:solidFill>
              </a:rPr>
              <a:t>forecasting inaccuracies</a:t>
            </a:r>
            <a:r>
              <a:rPr lang="en-US" dirty="0">
                <a:solidFill>
                  <a:srgbClr val="00B0F0"/>
                </a:solidFill>
              </a:rPr>
              <a:t>.</a:t>
            </a:r>
          </a:p>
          <a:p>
            <a:r>
              <a:rPr lang="en-US" dirty="0"/>
              <a:t> </a:t>
            </a:r>
            <a:endParaRPr lang="ar-EG" dirty="0"/>
          </a:p>
          <a:p>
            <a:endParaRPr lang="en-US" dirty="0"/>
          </a:p>
          <a:p>
            <a:r>
              <a:rPr lang="en-US" sz="1600" b="1" dirty="0">
                <a:solidFill>
                  <a:srgbClr val="0070C0"/>
                </a:solidFill>
              </a:rPr>
              <a:t>Periods of Major Mismatches:</a:t>
            </a:r>
          </a:p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Around mid-March</a:t>
            </a:r>
            <a:r>
              <a:rPr lang="en-US" dirty="0"/>
              <a:t>, actual calls exceed forecasts, suggesting the forecasting model underestimated demand.</a:t>
            </a:r>
          </a:p>
          <a:p>
            <a:r>
              <a:rPr lang="en-US" dirty="0"/>
              <a:t>In other periods, forecasts are significantly higher than actual calls, meaning overestimation and resource over-allocation.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157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511A-1A18-0093-B1F7-9C3B14C68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778" y="244980"/>
            <a:ext cx="7814101" cy="844679"/>
          </a:xfrm>
        </p:spPr>
        <p:txBody>
          <a:bodyPr/>
          <a:lstStyle/>
          <a:p>
            <a:pPr algn="ctr"/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Measuring efficiency: Calculating the ratio of Calls Handled / Calls Offered</a:t>
            </a:r>
            <a:b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Arial" panose="020B0604020202020204" pitchFamily="34" charset="0"/>
              </a:rPr>
            </a:br>
            <a:br>
              <a:rPr lang="en-US" sz="2400" dirty="0">
                <a:solidFill>
                  <a:srgbClr val="002060"/>
                </a:solidFill>
              </a:rPr>
            </a:br>
            <a:endParaRPr lang="en-US" sz="2400" dirty="0">
              <a:solidFill>
                <a:srgbClr val="002060"/>
              </a:solidFill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A80E56-BA28-91AA-86A2-3D8EF7AE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10" t="48243" r="76698" b="35928"/>
          <a:stretch/>
        </p:blipFill>
        <p:spPr>
          <a:xfrm>
            <a:off x="4675077" y="1173479"/>
            <a:ext cx="4255563" cy="1249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4F466D-EE2C-AE6F-4FBF-32D25D2969F0}"/>
              </a:ext>
            </a:extLst>
          </p:cNvPr>
          <p:cNvSpPr txBox="1"/>
          <p:nvPr/>
        </p:nvSpPr>
        <p:spPr>
          <a:xfrm>
            <a:off x="285750" y="1498162"/>
            <a:ext cx="387477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Overall Handling Efficiency: 98.90%</a:t>
            </a:r>
            <a:endParaRPr lang="ar-EG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Overall, Efficiency is very high (~99%),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indicating a well-performing call center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E3F22D-82A8-06BF-CBC1-305E40FEFC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03" t="73834" r="83585" b="12509"/>
          <a:stretch/>
        </p:blipFill>
        <p:spPr>
          <a:xfrm>
            <a:off x="4675077" y="2944932"/>
            <a:ext cx="4324143" cy="112655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BB9EE2-E7D7-D3B7-6710-8ABF24B62D43}"/>
              </a:ext>
            </a:extLst>
          </p:cNvPr>
          <p:cNvSpPr txBox="1"/>
          <p:nvPr/>
        </p:nvSpPr>
        <p:spPr>
          <a:xfrm>
            <a:off x="0" y="3108558"/>
            <a:ext cx="45756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February</a:t>
            </a:r>
            <a:r>
              <a:rPr lang="en-US" dirty="0">
                <a:latin typeface="+mn-lt"/>
              </a:rPr>
              <a:t> had the highest efficiency</a:t>
            </a:r>
            <a:r>
              <a:rPr lang="ar-EG" dirty="0">
                <a:latin typeface="+mn-lt"/>
              </a:rPr>
              <a:t> </a:t>
            </a:r>
            <a:r>
              <a:rPr lang="en-US" dirty="0">
                <a:latin typeface="+mn-lt"/>
              </a:rPr>
              <a:t>mean </a:t>
            </a:r>
            <a:r>
              <a:rPr lang="en-US" b="1" dirty="0">
                <a:latin typeface="+mn-lt"/>
              </a:rPr>
              <a:t>(99.29%)</a:t>
            </a:r>
            <a:endParaRPr lang="ar-EG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  <a:latin typeface="+mn-lt"/>
              </a:rPr>
              <a:t>March</a:t>
            </a:r>
            <a:r>
              <a:rPr lang="en-US" dirty="0">
                <a:latin typeface="+mn-lt"/>
              </a:rPr>
              <a:t> had the lowest efficiency mean </a:t>
            </a:r>
            <a:r>
              <a:rPr lang="en-US" b="1" dirty="0">
                <a:latin typeface="+mn-lt"/>
              </a:rPr>
              <a:t>(98.54%),</a:t>
            </a:r>
            <a:endParaRPr lang="ar-EG" b="1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5191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>
            <a:spLocks noGrp="1"/>
          </p:cNvSpPr>
          <p:nvPr>
            <p:ph type="title"/>
          </p:nvPr>
        </p:nvSpPr>
        <p:spPr>
          <a:xfrm>
            <a:off x="2392683" y="36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3"/>
          </p:nvPr>
        </p:nvSpPr>
        <p:spPr>
          <a:xfrm>
            <a:off x="1066035" y="3947612"/>
            <a:ext cx="358059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Exploratory Data Analysis (EDA) </a:t>
            </a:r>
            <a:endParaRPr dirty="0"/>
          </a:p>
        </p:txBody>
      </p:sp>
      <p:sp>
        <p:nvSpPr>
          <p:cNvPr id="210" name="Google Shape;210;p30"/>
          <p:cNvSpPr txBox="1">
            <a:spLocks noGrp="1"/>
          </p:cNvSpPr>
          <p:nvPr>
            <p:ph type="subTitle" idx="4"/>
          </p:nvPr>
        </p:nvSpPr>
        <p:spPr>
          <a:xfrm>
            <a:off x="5189558" y="3882638"/>
            <a:ext cx="31587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Enhancing Efficiency &amp; Service Quality</a:t>
            </a:r>
            <a:endParaRPr dirty="0"/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 idx="5"/>
          </p:nvPr>
        </p:nvSpPr>
        <p:spPr>
          <a:xfrm>
            <a:off x="713225" y="1529000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2" name="Google Shape;212;p30"/>
          <p:cNvSpPr txBox="1">
            <a:spLocks noGrp="1"/>
          </p:cNvSpPr>
          <p:nvPr>
            <p:ph type="title" idx="6"/>
          </p:nvPr>
        </p:nvSpPr>
        <p:spPr>
          <a:xfrm>
            <a:off x="713225" y="3261675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title" idx="7"/>
          </p:nvPr>
        </p:nvSpPr>
        <p:spPr>
          <a:xfrm>
            <a:off x="4585448" y="1529000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title" idx="8"/>
          </p:nvPr>
        </p:nvSpPr>
        <p:spPr>
          <a:xfrm>
            <a:off x="4585448" y="3261675"/>
            <a:ext cx="865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subTitle" idx="9"/>
          </p:nvPr>
        </p:nvSpPr>
        <p:spPr>
          <a:xfrm>
            <a:off x="1380030" y="1130962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216" name="Google Shape;216;p30"/>
          <p:cNvSpPr txBox="1">
            <a:spLocks noGrp="1"/>
          </p:cNvSpPr>
          <p:nvPr>
            <p:ph type="subTitle" idx="13"/>
          </p:nvPr>
        </p:nvSpPr>
        <p:spPr>
          <a:xfrm>
            <a:off x="5395675" y="1503364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0"/>
          <p:cNvSpPr txBox="1">
            <a:spLocks noGrp="1"/>
          </p:cNvSpPr>
          <p:nvPr>
            <p:ph type="subTitle" idx="14"/>
          </p:nvPr>
        </p:nvSpPr>
        <p:spPr>
          <a:xfrm>
            <a:off x="1486710" y="3046759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Analyzing The Data </a:t>
            </a:r>
            <a:endParaRPr dirty="0"/>
          </a:p>
        </p:txBody>
      </p:sp>
      <p:sp>
        <p:nvSpPr>
          <p:cNvPr id="218" name="Google Shape;218;p30"/>
          <p:cNvSpPr txBox="1">
            <a:spLocks noGrp="1"/>
          </p:cNvSpPr>
          <p:nvPr>
            <p:ph type="subTitle" idx="15"/>
          </p:nvPr>
        </p:nvSpPr>
        <p:spPr>
          <a:xfrm>
            <a:off x="5450376" y="3046759"/>
            <a:ext cx="2952600" cy="7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Recommendation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AE1FDC-6F58-242D-FA19-63F549F9C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5675" y="1953740"/>
            <a:ext cx="2952600" cy="572700"/>
          </a:xfrm>
        </p:spPr>
        <p:txBody>
          <a:bodyPr/>
          <a:lstStyle/>
          <a:p>
            <a:r>
              <a:rPr lang="en-US" dirty="0"/>
              <a:t>Data Wrangling (Data Cleaning, Data Processing)</a:t>
            </a:r>
          </a:p>
          <a:p>
            <a:endParaRPr lang="en-US" dirty="0"/>
          </a:p>
        </p:txBody>
      </p:sp>
      <p:sp>
        <p:nvSpPr>
          <p:cNvPr id="4" name="Google Shape;207;p30">
            <a:extLst>
              <a:ext uri="{FF2B5EF4-FFF2-40B4-BE49-F238E27FC236}">
                <a16:creationId xmlns:a16="http://schemas.microsoft.com/office/drawing/2014/main" id="{82C07E0E-F223-6FA7-F9D2-BF98DF603CDD}"/>
              </a:ext>
            </a:extLst>
          </p:cNvPr>
          <p:cNvSpPr txBox="1">
            <a:spLocks/>
          </p:cNvSpPr>
          <p:nvPr/>
        </p:nvSpPr>
        <p:spPr>
          <a:xfrm>
            <a:off x="1066035" y="2037296"/>
            <a:ext cx="358059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  <a:defRPr sz="14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/>
            <a:r>
              <a:rPr lang="en-US" dirty="0"/>
              <a:t>Dataset Overview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4FB4-88A3-2DE9-2563-D1891423EC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863" y="139700"/>
            <a:ext cx="7704137" cy="57308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Visualize  Performance  Over Time</a:t>
            </a:r>
            <a:br>
              <a:rPr lang="en-US" dirty="0">
                <a:solidFill>
                  <a:srgbClr val="002060"/>
                </a:solidFill>
              </a:rPr>
            </a:b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E6CF5F-4E02-6258-0509-43FA9CA5A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95668"/>
            <a:ext cx="9143999" cy="4465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72394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7AB75-508B-7F3B-E1B0-B245BB81B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3341"/>
            <a:ext cx="7704000" cy="5727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Efficiency Overview</a:t>
            </a:r>
            <a:br>
              <a:rPr lang="en-US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14C0AE-0EE6-874B-DF1B-20F89F520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766" y="779235"/>
            <a:ext cx="8217554" cy="3282226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  <a:latin typeface="+mj-lt"/>
              </a:rPr>
              <a:t>Efficiency values range from 0 to 1: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Above 90%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→ Excellent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70%-90%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→ Acceptable, but room for improvement.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Below 70%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→ Significant issues, need for more staff or process improvements.</a:t>
            </a:r>
            <a:endParaRPr lang="ar-EG" dirty="0">
              <a:solidFill>
                <a:schemeClr val="tx1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r>
              <a:rPr lang="en-US" b="1" dirty="0">
                <a:solidFill>
                  <a:srgbClr val="0070C0"/>
                </a:solidFill>
                <a:latin typeface="+mj-lt"/>
              </a:rPr>
              <a:t>Key Insights:</a:t>
            </a:r>
            <a:endParaRPr lang="en-US" dirty="0">
              <a:solidFill>
                <a:srgbClr val="0070C0"/>
              </a:solidFill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High Efficiency: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Most data points are close to 1.0, indicating the call center is handling nearly all calls effectively.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+mj-lt"/>
              </a:rPr>
              <a:t>Efficiency Drops: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Some dips below 0.9 suggest days when fewer calls were handled, possibly due to high call volume, staff shortages, or longer call times.</a:t>
            </a:r>
          </a:p>
        </p:txBody>
      </p:sp>
    </p:spTree>
    <p:extLst>
      <p:ext uri="{BB962C8B-B14F-4D97-AF65-F5344CB8AC3E}">
        <p14:creationId xmlns:p14="http://schemas.microsoft.com/office/powerpoint/2010/main" val="153773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FEA6F-CC2F-1A16-CB0C-BA8CBBA3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54524"/>
            <a:ext cx="7704000" cy="697975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Service Quality Evaluation: Analyzing Calls Handled Within Threshold &amp;Total Calls Handled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33AA7-2DB9-AEAC-CA34-64E832C4DE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1599870"/>
            <a:ext cx="4663440" cy="8652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February</a:t>
            </a:r>
            <a:r>
              <a:rPr lang="en-US" sz="1600" b="1" dirty="0"/>
              <a:t> had the best performance (lowest ASA, highest Service Level %).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March</a:t>
            </a:r>
            <a:r>
              <a:rPr lang="en-US" sz="1600" b="1" dirty="0"/>
              <a:t> had the slowest response times, leading to a lower Service Level.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1E1CAE1-4FB9-D2C8-95A5-83D3CD96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00" t="24518" r="72416" b="45039"/>
          <a:stretch/>
        </p:blipFill>
        <p:spPr>
          <a:xfrm>
            <a:off x="4860038" y="1183095"/>
            <a:ext cx="3557187" cy="1447800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27685C4-B526-3E42-0D4B-5DB104274B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2" t="70471" r="80502" b="13969"/>
          <a:stretch/>
        </p:blipFill>
        <p:spPr>
          <a:xfrm>
            <a:off x="4860038" y="2880406"/>
            <a:ext cx="3557187" cy="10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46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7F15-273E-3587-E794-6233B11B6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9863" y="231775"/>
            <a:ext cx="7704137" cy="573088"/>
          </a:xfrm>
        </p:spPr>
        <p:txBody>
          <a:bodyPr/>
          <a:lstStyle/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Visualize Service Performance Over Time</a:t>
            </a:r>
            <a:br>
              <a:rPr lang="en-US" sz="2400" dirty="0">
                <a:solidFill>
                  <a:schemeClr val="accent2">
                    <a:lumMod val="50000"/>
                  </a:schemeClr>
                </a:solidFill>
              </a:rPr>
            </a:br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AA908-49A0-48CC-1FA4-49B248EDC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0780"/>
            <a:ext cx="9144000" cy="41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949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921EE-DDBE-D378-CE62-F213207A9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Abandonment Rate Analysis: Assessing the Impact on Service Efficiency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7C83C0-33B6-68E5-8217-1FC17485F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39" y="1184305"/>
            <a:ext cx="3817621" cy="26091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High Abandonment Rate (%) </a:t>
            </a:r>
            <a:r>
              <a:rPr lang="en-US" dirty="0">
                <a:latin typeface="+mj-lt"/>
              </a:rPr>
              <a:t>suggests many customers hung up before getting help.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If </a:t>
            </a:r>
            <a:r>
              <a:rPr lang="en-US" b="1" dirty="0">
                <a:solidFill>
                  <a:srgbClr val="0070C0"/>
                </a:solidFill>
                <a:latin typeface="+mj-lt"/>
              </a:rPr>
              <a:t>ASA</a:t>
            </a:r>
            <a:r>
              <a:rPr lang="en-US" dirty="0">
                <a:latin typeface="+mj-lt"/>
              </a:rPr>
              <a:t> is high, customers likely got frustrated waiting and dropped the call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D296D2D-18DF-EB22-BACC-204C5551F03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81938" y="2727836"/>
            <a:ext cx="3756661" cy="14098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February</a:t>
            </a:r>
            <a:r>
              <a:rPr lang="en-US" dirty="0">
                <a:latin typeface="+mj-lt"/>
              </a:rPr>
              <a:t> had the best performance (lowest ASA &amp; abandonment rate).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March</a:t>
            </a:r>
            <a:r>
              <a:rPr lang="en-US" dirty="0">
                <a:latin typeface="+mj-lt"/>
              </a:rPr>
              <a:t> had the worst performance (highest ASA &amp; abandonment rate).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582DE7-2E2E-4F00-5F24-F7D464BB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96" t="39398" r="71834" b="44255"/>
          <a:stretch/>
        </p:blipFill>
        <p:spPr>
          <a:xfrm>
            <a:off x="4572000" y="1382706"/>
            <a:ext cx="4457700" cy="110614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09C657-C74D-8B6F-9824-84C7703B10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20" t="71211" r="81917" b="10574"/>
          <a:stretch/>
        </p:blipFill>
        <p:spPr>
          <a:xfrm>
            <a:off x="5044440" y="2737437"/>
            <a:ext cx="3649980" cy="12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22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5B8F8-CB0E-88C9-ABAD-071E683749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7638"/>
            <a:ext cx="7702550" cy="573087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Visualizing the Relationship Between ASA &amp; Abandonment Rate</a:t>
            </a:r>
            <a:r>
              <a:rPr lang="ar-EG" sz="1800" dirty="0">
                <a:solidFill>
                  <a:schemeClr val="accent2">
                    <a:lumMod val="50000"/>
                  </a:schemeClr>
                </a:solidFill>
              </a:rPr>
              <a:t> )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Scatter Plot)</a:t>
            </a:r>
            <a:br>
              <a:rPr lang="en-US" sz="1800" dirty="0">
                <a:solidFill>
                  <a:schemeClr val="accent2">
                    <a:lumMod val="50000"/>
                  </a:schemeClr>
                </a:solidFill>
              </a:rPr>
            </a:br>
            <a:endParaRPr lang="en-US" sz="1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A18543-4AB4-5CCC-5D79-F8BF6D39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0725"/>
            <a:ext cx="9143999" cy="45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3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C87F-9C77-6B31-6F83-FD76A01FE40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99151" y="109538"/>
            <a:ext cx="7270750" cy="347662"/>
          </a:xfrm>
        </p:spPr>
        <p:txBody>
          <a:bodyPr/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</a:rPr>
              <a:t>Understanding Key Relationships: Correlation Analysis for Performance Insights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D4929-0012-BA89-F3A7-30414D8DD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" y="838199"/>
            <a:ext cx="7545061" cy="425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3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6F2027-032B-92D3-DA55-025D5A2E28F5}"/>
              </a:ext>
            </a:extLst>
          </p:cNvPr>
          <p:cNvSpPr txBox="1"/>
          <p:nvPr/>
        </p:nvSpPr>
        <p:spPr>
          <a:xfrm>
            <a:off x="152400" y="378202"/>
            <a:ext cx="860298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Strong Positive Correlations: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Offered &amp; Calls Handled (0.99):</a:t>
            </a:r>
            <a:r>
              <a:rPr lang="en-US" dirty="0"/>
              <a:t> Almost all offered calls are handled, indicating good capacity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Handled &amp; Calls Handled Within Threshold (0.96):</a:t>
            </a:r>
            <a:r>
              <a:rPr lang="en-US" dirty="0"/>
              <a:t> A high percentage of handled calls meet the threshold, showing strong operational efficiency.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Abandon &amp; ASA (0.91):</a:t>
            </a:r>
            <a:r>
              <a:rPr lang="en-US" dirty="0"/>
              <a:t> The longer the </a:t>
            </a:r>
            <a:r>
              <a:rPr lang="en-US" b="1" dirty="0"/>
              <a:t>Average Speed of Answer (ASA)</a:t>
            </a:r>
            <a:r>
              <a:rPr lang="en-US" dirty="0"/>
              <a:t>, the higher the abandonment rate, suggesting that delayed responses lead to more callers hanging up.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Abandon &amp; Answer Time (0.98):</a:t>
            </a:r>
            <a:r>
              <a:rPr lang="en-US" dirty="0"/>
              <a:t> A longer </a:t>
            </a:r>
            <a:r>
              <a:rPr lang="en-US" b="1" dirty="0"/>
              <a:t>Answer Time</a:t>
            </a:r>
            <a:r>
              <a:rPr lang="en-US" dirty="0"/>
              <a:t> also strongly correlates with more abandoned calls, reinforcing the need for faster response times.</a:t>
            </a:r>
            <a:endParaRPr lang="ar-EG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Strong Negative Correlations: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Handling Efficiency &amp; Abandonment Rate (-1.00):</a:t>
            </a:r>
            <a:r>
              <a:rPr lang="en-US" dirty="0"/>
              <a:t> As handling efficiency improves, the abandonment rate drops, reinforcing the importance of quick and effective call handling.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Service Level &amp; ASA (-0.93):</a:t>
            </a:r>
            <a:r>
              <a:rPr lang="en-US" dirty="0"/>
              <a:t> Longer </a:t>
            </a:r>
            <a:r>
              <a:rPr lang="en-US" b="1" dirty="0"/>
              <a:t>Average Speed of Answer (ASA)</a:t>
            </a:r>
            <a:r>
              <a:rPr lang="en-US" dirty="0"/>
              <a:t> lowers service levels, indicating that faster response times improve overall service quality.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Service Level &amp; Answer Time (-0.86):</a:t>
            </a:r>
            <a:r>
              <a:rPr lang="en-US" dirty="0"/>
              <a:t> A longer </a:t>
            </a:r>
            <a:r>
              <a:rPr lang="en-US" b="1" dirty="0"/>
              <a:t>Answer Time</a:t>
            </a:r>
            <a:r>
              <a:rPr lang="en-US" dirty="0"/>
              <a:t> also negatively impacts service levels, suggesting that delays in handling calls lead to a decline in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Calls Abandon &amp; Service Level (-0.78):</a:t>
            </a:r>
            <a:r>
              <a:rPr lang="en-US" dirty="0"/>
              <a:t> More abandoned calls reduce overall service quality, emphasizing the impact of missed calls.</a:t>
            </a:r>
          </a:p>
        </p:txBody>
      </p:sp>
    </p:spTree>
    <p:extLst>
      <p:ext uri="{BB962C8B-B14F-4D97-AF65-F5344CB8AC3E}">
        <p14:creationId xmlns:p14="http://schemas.microsoft.com/office/powerpoint/2010/main" val="415155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ACEE809C-A7D0-A0D7-4033-2DE1B764D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>
            <a:extLst>
              <a:ext uri="{FF2B5EF4-FFF2-40B4-BE49-F238E27FC236}">
                <a16:creationId xmlns:a16="http://schemas.microsoft.com/office/drawing/2014/main" id="{07D059BA-F4BC-C9AC-081C-D79F727F6AF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2984069" y="-29114"/>
            <a:ext cx="7345285" cy="6420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>
            <a:extLst>
              <a:ext uri="{FF2B5EF4-FFF2-40B4-BE49-F238E27FC236}">
                <a16:creationId xmlns:a16="http://schemas.microsoft.com/office/drawing/2014/main" id="{8EE5F7C1-4E31-215F-4B0B-412D21EC64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2265" y="1893725"/>
            <a:ext cx="4680600" cy="99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Recommedation</a:t>
            </a:r>
            <a:endParaRPr dirty="0"/>
          </a:p>
        </p:txBody>
      </p:sp>
      <p:sp>
        <p:nvSpPr>
          <p:cNvPr id="232" name="Google Shape;232;p32">
            <a:extLst>
              <a:ext uri="{FF2B5EF4-FFF2-40B4-BE49-F238E27FC236}">
                <a16:creationId xmlns:a16="http://schemas.microsoft.com/office/drawing/2014/main" id="{D51062CF-848C-BE7E-64F4-C5B8A38BF2B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70E910-2B2E-ED8A-9C0E-8D2546386FFE}"/>
              </a:ext>
            </a:extLst>
          </p:cNvPr>
          <p:cNvSpPr txBox="1"/>
          <p:nvPr/>
        </p:nvSpPr>
        <p:spPr>
          <a:xfrm>
            <a:off x="713225" y="3984548"/>
            <a:ext cx="5478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Enhancing Efficiency &amp; Service Quality</a:t>
            </a:r>
          </a:p>
        </p:txBody>
      </p:sp>
    </p:spTree>
    <p:extLst>
      <p:ext uri="{BB962C8B-B14F-4D97-AF65-F5344CB8AC3E}">
        <p14:creationId xmlns:p14="http://schemas.microsoft.com/office/powerpoint/2010/main" val="31043698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D2E1A-EBB6-2992-3B1F-EB0D330E8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56" y="148810"/>
            <a:ext cx="7704000" cy="5727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Recommendation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36B1F7-3EAC-888F-A6C7-2703719F5918}"/>
              </a:ext>
            </a:extLst>
          </p:cNvPr>
          <p:cNvSpPr txBox="1"/>
          <p:nvPr/>
        </p:nvSpPr>
        <p:spPr>
          <a:xfrm>
            <a:off x="179487" y="2829658"/>
            <a:ext cx="848872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Enhancing Forecast Accuracy and Adaptability</a:t>
            </a:r>
            <a:endParaRPr lang="ar-EG" sz="1200" b="1" dirty="0">
              <a:solidFill>
                <a:srgbClr val="0070C0"/>
              </a:solidFill>
            </a:endParaRPr>
          </a:p>
          <a:p>
            <a:r>
              <a:rPr lang="en-US" sz="1200" b="1" dirty="0"/>
              <a:t>The forecasting model </a:t>
            </a:r>
            <a:r>
              <a:rPr lang="en-US" sz="1200" dirty="0"/>
              <a:t>needs improvement to reduce overestimation and underestimation errors.</a:t>
            </a:r>
          </a:p>
          <a:p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historical data and advanced forecasting techniques to improve the accuracy of call volume predictions and reduce forecast errors.</a:t>
            </a:r>
            <a:endParaRPr lang="en-US" sz="1200" dirty="0"/>
          </a:p>
          <a:p>
            <a:r>
              <a:rPr lang="en-US" sz="1200" dirty="0"/>
              <a:t>Further analysis of seasonality, trends, and external factors could improve forecast accuracy</a:t>
            </a:r>
          </a:p>
          <a:p>
            <a:r>
              <a:rPr lang="en-US" sz="1200" dirty="0"/>
              <a:t>Additionally, minimizing Forecast Error can be achieved through more accurate demand forecasting models and regular data analysis.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E5401-0329-1B0D-8D46-EDCEA9F57850}"/>
              </a:ext>
            </a:extLst>
          </p:cNvPr>
          <p:cNvSpPr txBox="1"/>
          <p:nvPr/>
        </p:nvSpPr>
        <p:spPr>
          <a:xfrm>
            <a:off x="-56826" y="1008038"/>
            <a:ext cx="8297621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0070C0"/>
                </a:solidFill>
              </a:rPr>
              <a:t>March recorded the highest ASA</a:t>
            </a:r>
            <a:r>
              <a:rPr lang="ar-EG" sz="1200" b="1" dirty="0">
                <a:solidFill>
                  <a:srgbClr val="0070C0"/>
                </a:solidFill>
              </a:rPr>
              <a:t> </a:t>
            </a:r>
            <a:r>
              <a:rPr lang="en-US" sz="1200" dirty="0"/>
              <a:t>(Average Speed of Answer), particularly during the first 15 days. -To address this, we are considering increasing the number of staff during this period. Additionally, we could explore optimizing shift schedules, implementing real-time monitoring to quickly address spikes in demand, or enhancing automated responses to manage simple inquiries more efficiently</a:t>
            </a:r>
            <a:r>
              <a:rPr lang="ar-EG" sz="1200" dirty="0"/>
              <a:t> </a:t>
            </a:r>
            <a:r>
              <a:rPr lang="en-US" sz="1200" dirty="0"/>
              <a:t>.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-Reducing ASA and answer time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improve service levels and reduce call abandonment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  <a:r>
              <a:rPr lang="en-US" sz="1200" dirty="0"/>
              <a:t> Streamlining workflows and providing targeted training for the team can also boost overall efficiency."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CBD57-D0F5-6137-027F-52952855042C}"/>
              </a:ext>
            </a:extLst>
          </p:cNvPr>
          <p:cNvSpPr txBox="1"/>
          <p:nvPr/>
        </p:nvSpPr>
        <p:spPr>
          <a:xfrm>
            <a:off x="179487" y="2183327"/>
            <a:ext cx="81117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70C0"/>
                </a:solidFill>
              </a:rPr>
              <a:t>To enhance Project B's performance</a:t>
            </a:r>
            <a:r>
              <a:rPr lang="en-US" sz="1200" dirty="0"/>
              <a:t>, we recommend focusing on reducing ASA and improving Service Level by increasing staff availability during peak hours, optimizing scheduling, and leveraging real-time monitoring to address delays promptly. </a:t>
            </a:r>
          </a:p>
        </p:txBody>
      </p:sp>
    </p:spTree>
    <p:extLst>
      <p:ext uri="{BB962C8B-B14F-4D97-AF65-F5344CB8AC3E}">
        <p14:creationId xmlns:p14="http://schemas.microsoft.com/office/powerpoint/2010/main" val="37422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7AF13-4D81-C51E-00BE-F6560427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76" y="132605"/>
            <a:ext cx="7704000" cy="572700"/>
          </a:xfrm>
        </p:spPr>
        <p:txBody>
          <a:bodyPr/>
          <a:lstStyle/>
          <a:p>
            <a:r>
              <a:rPr lang="en-US" dirty="0"/>
              <a:t>Call Center Performance Analysis – Salla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6D4E5-EAEF-A801-1A1B-B8A59651FC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037" y="705305"/>
            <a:ext cx="8419023" cy="3363774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How does the actual call volume compare to the forecasted calls, and what insights can we gain from the differences?</a:t>
            </a:r>
            <a:r>
              <a:rPr lang="ar-EG" dirty="0"/>
              <a:t> </a:t>
            </a:r>
            <a:r>
              <a:rPr lang="en-US" sz="1400" b="1" dirty="0"/>
              <a:t> 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Which projects have the highest number of abandoned calls and the longest Average Speed of Answer (ASA)?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can improving forecast accuracy help optimize staffing and enhance service quality?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does the ratio of Calls Handled to Calls Offered reflect the responsiveness and efficiency of the team?"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can we evaluate and improve service quality to ensure efficiency and customer satisfaction?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does the ratio of Calls Handled Within Threshold to Total Calls Handled reflect the overall service quality and efficiency?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does the abandonment rate impact overall service quality and resource planning</a:t>
            </a:r>
            <a:endParaRPr lang="ar-EG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How do key relationships in our data impact performance? A Correlation Analysis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823413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5C03-E343-6921-4DA9-ED3A1096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2100" y="338345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Cont. Recommendation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EADD5-7BC3-C749-CE35-4ACDC1FC8061}"/>
              </a:ext>
            </a:extLst>
          </p:cNvPr>
          <p:cNvSpPr txBox="1"/>
          <p:nvPr/>
        </p:nvSpPr>
        <p:spPr>
          <a:xfrm>
            <a:off x="357664" y="1143120"/>
            <a:ext cx="842867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b="1" dirty="0">
                <a:solidFill>
                  <a:srgbClr val="0070C0"/>
                </a:solidFill>
                <a:latin typeface="+mj-lt"/>
              </a:rPr>
              <a:t>Key Drivers of High Efficiency</a:t>
            </a:r>
            <a:endParaRPr lang="ar-EG" b="1" dirty="0">
              <a:solidFill>
                <a:srgbClr val="0070C0"/>
              </a:solidFill>
              <a:latin typeface="+mj-lt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Optimize Staffing Levels: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Ensure that staffing is aligned with call volume predictions to prevent overstaffing or understaffing, which can lead to inefficiencies.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Streamline Call Handling: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Focus on reducing call handling time while maintaining quality, ensuring agents resolve issues effectively without delays.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Monitor and Address Efficiency Drops: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Investigate days with lower efficiency and identify underlying causes (e.g., peak hours, staff shortages) to address these issues proactively.</a:t>
            </a:r>
          </a:p>
        </p:txBody>
      </p:sp>
    </p:spTree>
    <p:extLst>
      <p:ext uri="{BB962C8B-B14F-4D97-AF65-F5344CB8AC3E}">
        <p14:creationId xmlns:p14="http://schemas.microsoft.com/office/powerpoint/2010/main" val="212454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AE702-AB5A-A9D4-B7B0-3ABD46E6AE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17688" y="2852945"/>
            <a:ext cx="7859712" cy="968375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  <a:latin typeface="Elephant" panose="02020904090505020303" pitchFamily="18" charset="0"/>
              </a:rPr>
              <a:t>Thank you for your attention</a:t>
            </a:r>
          </a:p>
        </p:txBody>
      </p:sp>
      <p:pic>
        <p:nvPicPr>
          <p:cNvPr id="8" name="Graphic 7" descr="Winking face outline with solid fill">
            <a:extLst>
              <a:ext uri="{FF2B5EF4-FFF2-40B4-BE49-F238E27FC236}">
                <a16:creationId xmlns:a16="http://schemas.microsoft.com/office/drawing/2014/main" id="{74B62243-B854-E3A1-51A2-B748C56116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4680" y="627905"/>
            <a:ext cx="2225040" cy="22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24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B0A64-2556-8A65-0D1F-285A4815C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732CDB-51B2-E72C-F6B8-8FBBDF8F6B44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pic>
        <p:nvPicPr>
          <p:cNvPr id="5" name="Google Shape;230;p32">
            <a:extLst>
              <a:ext uri="{FF2B5EF4-FFF2-40B4-BE49-F238E27FC236}">
                <a16:creationId xmlns:a16="http://schemas.microsoft.com/office/drawing/2014/main" id="{BD956FEB-0976-38CB-1150-9B08C37C60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0944" b="13051"/>
          <a:stretch/>
        </p:blipFill>
        <p:spPr>
          <a:xfrm rot="-766154">
            <a:off x="2984069" y="-29114"/>
            <a:ext cx="7345285" cy="64207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6149F-2CE4-5721-1DA0-2424826D8429}"/>
              </a:ext>
            </a:extLst>
          </p:cNvPr>
          <p:cNvSpPr txBox="1"/>
          <p:nvPr/>
        </p:nvSpPr>
        <p:spPr>
          <a:xfrm>
            <a:off x="781050" y="3888522"/>
            <a:ext cx="54787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Dataset Overview</a:t>
            </a:r>
          </a:p>
        </p:txBody>
      </p:sp>
    </p:spTree>
    <p:extLst>
      <p:ext uri="{BB962C8B-B14F-4D97-AF65-F5344CB8AC3E}">
        <p14:creationId xmlns:p14="http://schemas.microsoft.com/office/powerpoint/2010/main" val="119675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>
            <a:spLocks noGrp="1"/>
          </p:cNvSpPr>
          <p:nvPr>
            <p:ph type="title"/>
          </p:nvPr>
        </p:nvSpPr>
        <p:spPr>
          <a:xfrm>
            <a:off x="720000" y="30434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Introduction</a:t>
            </a:r>
            <a:endParaRPr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EEDF9-DC1B-4A72-A18B-60E3FB3A560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20000" y="1073445"/>
            <a:ext cx="7357200" cy="2609100"/>
          </a:xfrm>
        </p:spPr>
        <p:txBody>
          <a:bodyPr/>
          <a:lstStyle/>
          <a:p>
            <a:r>
              <a:rPr lang="en-US" sz="1600" dirty="0"/>
              <a:t>This dataset represents call center performance metrics for </a:t>
            </a:r>
            <a:r>
              <a:rPr lang="en-US" sz="1600" b="1" dirty="0"/>
              <a:t>Salla Call Center in Saudi Arabia</a:t>
            </a:r>
            <a:r>
              <a:rPr lang="en-US" sz="1600" dirty="0"/>
              <a:t>. It includes project names, dates, and months, along with key operational indicators such as forecasted calls, actual calls offered and handled calls. Additionally, it tracks </a:t>
            </a:r>
            <a:r>
              <a:rPr lang="en-US" sz="1600" b="1" dirty="0"/>
              <a:t>service quality metrics </a:t>
            </a:r>
            <a:r>
              <a:rPr lang="en-US" sz="1600" dirty="0"/>
              <a:t>like calls handled within the </a:t>
            </a:r>
            <a:r>
              <a:rPr lang="en-US" sz="1600" b="1" dirty="0"/>
              <a:t>threshold</a:t>
            </a:r>
            <a:r>
              <a:rPr lang="en-US" sz="1600" dirty="0"/>
              <a:t>, </a:t>
            </a:r>
            <a:r>
              <a:rPr lang="en-US" sz="1600" b="1" dirty="0"/>
              <a:t>abandoned calls</a:t>
            </a:r>
            <a:r>
              <a:rPr lang="en-US" sz="1600" dirty="0"/>
              <a:t>, </a:t>
            </a:r>
            <a:r>
              <a:rPr lang="en-US" sz="1600" b="1" dirty="0"/>
              <a:t>average speed of answer (ASA)</a:t>
            </a:r>
            <a:r>
              <a:rPr lang="en-US" sz="1600" dirty="0"/>
              <a:t>,</a:t>
            </a:r>
            <a:r>
              <a:rPr lang="en-US" sz="1600" b="1" dirty="0"/>
              <a:t> </a:t>
            </a:r>
            <a:r>
              <a:rPr lang="en-US" sz="1600" dirty="0"/>
              <a:t>and </a:t>
            </a:r>
            <a:r>
              <a:rPr lang="en-US" sz="1600" b="1" dirty="0"/>
              <a:t>answer time</a:t>
            </a:r>
            <a:r>
              <a:rPr lang="en-US" sz="1600" dirty="0"/>
              <a:t>. This data provides </a:t>
            </a:r>
            <a:r>
              <a:rPr lang="en-US" sz="1600" b="1" dirty="0"/>
              <a:t>insights into the efficiency and service level performance</a:t>
            </a:r>
            <a:r>
              <a:rPr lang="en-US" sz="1600" dirty="0"/>
              <a:t> of Salla's call center operations.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2984069" y="-29114"/>
            <a:ext cx="7345285" cy="6420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>
            <a:spLocks noGrp="1"/>
          </p:cNvSpPr>
          <p:nvPr>
            <p:ph type="title"/>
          </p:nvPr>
        </p:nvSpPr>
        <p:spPr>
          <a:xfrm>
            <a:off x="713225" y="1815925"/>
            <a:ext cx="4680600" cy="151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Information</a:t>
            </a:r>
            <a:endParaRPr dirty="0"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2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6B6E55-02DA-FE25-87AC-03E1469ACE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5" y="3947475"/>
            <a:ext cx="5039176" cy="689700"/>
          </a:xfrm>
        </p:spPr>
        <p:txBody>
          <a:bodyPr/>
          <a:lstStyle/>
          <a:p>
            <a:r>
              <a:rPr lang="en-US" sz="2400" dirty="0"/>
              <a:t>Data Wrangling (Data Cleaning, Data Processing)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2060"/>
                </a:solidFill>
              </a:rPr>
              <a:t>Salla Call Center Dataset</a:t>
            </a:r>
            <a:endParaRPr sz="2800" dirty="0">
              <a:solidFill>
                <a:srgbClr val="002060"/>
              </a:solidFill>
            </a:endParaRPr>
          </a:p>
        </p:txBody>
      </p:sp>
      <p:sp>
        <p:nvSpPr>
          <p:cNvPr id="239" name="Google Shape;239;p33"/>
          <p:cNvSpPr txBox="1">
            <a:spLocks noGrp="1"/>
          </p:cNvSpPr>
          <p:nvPr>
            <p:ph type="subTitle" idx="1"/>
          </p:nvPr>
        </p:nvSpPr>
        <p:spPr>
          <a:xfrm>
            <a:off x="512694" y="1267200"/>
            <a:ext cx="4569845" cy="260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Dataset has  3  Projects A , B, C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Project A    89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Project B    89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/>
              <a:t>Project C    89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DFA3CD-DC85-0DE4-23D4-67F13CC57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096" y="1375324"/>
            <a:ext cx="3013760" cy="23889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>
            <a:spLocks noGrp="1"/>
          </p:cNvSpPr>
          <p:nvPr>
            <p:ph type="title" idx="4294967295"/>
          </p:nvPr>
        </p:nvSpPr>
        <p:spPr>
          <a:xfrm>
            <a:off x="-1" y="0"/>
            <a:ext cx="7704138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2060"/>
                </a:solidFill>
              </a:rPr>
              <a:t>Key Insights from Call Center Performance Data</a:t>
            </a:r>
            <a:endParaRPr sz="2000" dirty="0">
              <a:solidFill>
                <a:srgbClr val="002060"/>
              </a:solidFill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4CF12B-4EFB-6F8C-D895-B73991B2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83" t="23250" r="55167" b="44042"/>
          <a:stretch/>
        </p:blipFill>
        <p:spPr>
          <a:xfrm>
            <a:off x="0" y="3108960"/>
            <a:ext cx="9144000" cy="203454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B09E809-9E80-52FA-6DD0-A300B4A53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9375"/>
            <a:ext cx="9075420" cy="2846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Forecasted Calls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Ranges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213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(minimum)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17685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(maximum), indicating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significant variability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forecasted call volumes over the period.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Calls Offered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Ranges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81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30381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that the number of calls offered to the call center can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be very high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certain times.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Calls Abandon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Ranges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3101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with the highest number of abandoned calls occurring in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Project B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might suggest issues such as inefficiencies, high call volume, or insufficient resources at certain points.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ranges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1.58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180.90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indicating significant variation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the time taken to answer calls. The highest ASA value points to considerable delays in answering calls.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Answer Time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ranges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172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seconds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2,688,948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seconds, which reflects a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wide variation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 the time taken to answer calls.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Calls Handled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 These values range from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79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(minimum) to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29630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(maximum), reflecting the call center's ability to handle calls successfully and within the allowed time frame.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>
          <a:extLst>
            <a:ext uri="{FF2B5EF4-FFF2-40B4-BE49-F238E27FC236}">
              <a16:creationId xmlns:a16="http://schemas.microsoft.com/office/drawing/2014/main" id="{4E2DA111-70C3-88AB-127B-F3583F8BE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>
            <a:extLst>
              <a:ext uri="{FF2B5EF4-FFF2-40B4-BE49-F238E27FC236}">
                <a16:creationId xmlns:a16="http://schemas.microsoft.com/office/drawing/2014/main" id="{5F143293-3818-D48A-0FE6-9CDD8EF521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0944" b="13051"/>
          <a:stretch/>
        </p:blipFill>
        <p:spPr>
          <a:xfrm rot="-766154">
            <a:off x="3106033" y="39390"/>
            <a:ext cx="7345285" cy="6420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>
            <a:extLst>
              <a:ext uri="{FF2B5EF4-FFF2-40B4-BE49-F238E27FC236}">
                <a16:creationId xmlns:a16="http://schemas.microsoft.com/office/drawing/2014/main" id="{42213DB2-9FE8-C491-0364-A981FC8990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6064" y="1985954"/>
            <a:ext cx="5847595" cy="9346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Analyzing The Data </a:t>
            </a:r>
          </a:p>
        </p:txBody>
      </p:sp>
      <p:sp>
        <p:nvSpPr>
          <p:cNvPr id="232" name="Google Shape;232;p32">
            <a:extLst>
              <a:ext uri="{FF2B5EF4-FFF2-40B4-BE49-F238E27FC236}">
                <a16:creationId xmlns:a16="http://schemas.microsoft.com/office/drawing/2014/main" id="{BFA3210C-BB65-7CFB-C354-0C23153DEA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3225" y="850925"/>
            <a:ext cx="1652100" cy="104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C29D-B38B-3AB7-507B-A3A72BD11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935" y="3947475"/>
            <a:ext cx="4680600" cy="689700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Exploratory Data Analysis (EDA)  </a:t>
            </a:r>
            <a:r>
              <a:rPr lang="en-US" sz="1800" dirty="0">
                <a:latin typeface="+mj-lt"/>
              </a:rPr>
              <a:t> 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5430697"/>
      </p:ext>
    </p:extLst>
  </p:cSld>
  <p:clrMapOvr>
    <a:masterClrMapping/>
  </p:clrMapOvr>
</p:sld>
</file>

<file path=ppt/theme/theme1.xml><?xml version="1.0" encoding="utf-8"?>
<a:theme xmlns:a="http://schemas.openxmlformats.org/drawingml/2006/main" name="Statistics and Probability: Statistical Models and Inference - 11th Grade by Slidesgo">
  <a:themeElements>
    <a:clrScheme name="Simple Light">
      <a:dk1>
        <a:srgbClr val="333333"/>
      </a:dk1>
      <a:lt1>
        <a:srgbClr val="FDFDFD"/>
      </a:lt1>
      <a:dk2>
        <a:srgbClr val="C4DAFB"/>
      </a:dk2>
      <a:lt2>
        <a:srgbClr val="4C91E1"/>
      </a:lt2>
      <a:accent1>
        <a:srgbClr val="1155CC"/>
      </a:accent1>
      <a:accent2>
        <a:srgbClr val="1C458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17221</TotalTime>
  <Words>1898</Words>
  <Application>Microsoft Office PowerPoint</Application>
  <PresentationFormat>On-screen Show (16:9)</PresentationFormat>
  <Paragraphs>166</Paragraphs>
  <Slides>31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Epilogue</vt:lpstr>
      <vt:lpstr>Nunito Light</vt:lpstr>
      <vt:lpstr>Elephant</vt:lpstr>
      <vt:lpstr>Lato</vt:lpstr>
      <vt:lpstr>Anaheim</vt:lpstr>
      <vt:lpstr>Albert Sans</vt:lpstr>
      <vt:lpstr>DM Sans</vt:lpstr>
      <vt:lpstr>Arial</vt:lpstr>
      <vt:lpstr>Statistics and Probability: Statistical Models and Inference - 11th Grade by Slidesgo</vt:lpstr>
      <vt:lpstr>Salla Call Center Dataset</vt:lpstr>
      <vt:lpstr>Table of contents</vt:lpstr>
      <vt:lpstr>Call Center Performance Analysis – Salla</vt:lpstr>
      <vt:lpstr>Introduction</vt:lpstr>
      <vt:lpstr>Introduction</vt:lpstr>
      <vt:lpstr>Dataset Information</vt:lpstr>
      <vt:lpstr>Salla Call Center Dataset</vt:lpstr>
      <vt:lpstr>Key Insights from Call Center Performance Data</vt:lpstr>
      <vt:lpstr>Analyzing The Data </vt:lpstr>
      <vt:lpstr>PowerPoint Presentation</vt:lpstr>
      <vt:lpstr>PowerPoint Presentation</vt:lpstr>
      <vt:lpstr>Monthly Call Distribution</vt:lpstr>
      <vt:lpstr>Projects has the highest number of abandoned Calls and ASA</vt:lpstr>
      <vt:lpstr>PowerPoint Presentation</vt:lpstr>
      <vt:lpstr>Forecasted vs. Actual Calls: Impact on Forecast Error</vt:lpstr>
      <vt:lpstr>Mean Absolute Error (MAE)</vt:lpstr>
      <vt:lpstr>Visualization for comparison between expectations and reality Calls</vt:lpstr>
      <vt:lpstr>PowerPoint Presentation</vt:lpstr>
      <vt:lpstr>Measuring efficiency: Calculating the ratio of Calls Handled / Calls Offered  </vt:lpstr>
      <vt:lpstr>Visualize  Performance  Over Time </vt:lpstr>
      <vt:lpstr>Efficiency Overview </vt:lpstr>
      <vt:lpstr>Service Quality Evaluation: Analyzing Calls Handled Within Threshold &amp;Total Calls Handled</vt:lpstr>
      <vt:lpstr>Visualize Service Performance Over Time </vt:lpstr>
      <vt:lpstr>Abandonment Rate Analysis: Assessing the Impact on Service Efficiency</vt:lpstr>
      <vt:lpstr>Visualizing the Relationship Between ASA &amp; Abandonment Rate )Scatter Plot) </vt:lpstr>
      <vt:lpstr>Understanding Key Relationships: Correlation Analysis for Performance Insights</vt:lpstr>
      <vt:lpstr>PowerPoint Presentation</vt:lpstr>
      <vt:lpstr>Recommedation</vt:lpstr>
      <vt:lpstr>Recommendation </vt:lpstr>
      <vt:lpstr>Cont. Recommendation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Merna Ahmed</dc:creator>
  <cp:lastModifiedBy>Merna Ahmed</cp:lastModifiedBy>
  <cp:revision>32</cp:revision>
  <dcterms:modified xsi:type="dcterms:W3CDTF">2025-02-28T00:27:32Z</dcterms:modified>
</cp:coreProperties>
</file>